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6" userDrawn="1">
          <p15:clr>
            <a:srgbClr val="A4A3A4"/>
          </p15:clr>
        </p15:guide>
        <p15:guide id="3" orient="horz" pos="22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60"/>
        <p:guide pos="3836"/>
        <p:guide orient="horz" pos="227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image" Target="../media/image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2.png"/><Relationship Id="rId13" Type="http://schemas.openxmlformats.org/officeDocument/2006/relationships/slideLayout" Target="../slideLayouts/slideLayout2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7" Type="http://schemas.openxmlformats.org/officeDocument/2006/relationships/slideLayout" Target="../slideLayouts/slideLayout2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4.bin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84700" cy="6877050"/>
          </a:xfrm>
          <a:prstGeom prst="rect">
            <a:avLst/>
          </a:prstGeom>
        </p:spPr>
      </p:pic>
      <p:sp>
        <p:nvSpPr>
          <p:cNvPr id="21" name="Text Box 20"/>
          <p:cNvSpPr txBox="1"/>
          <p:nvPr/>
        </p:nvSpPr>
        <p:spPr>
          <a:xfrm>
            <a:off x="5019675" y="2133600"/>
            <a:ext cx="6344285" cy="8089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Traffic Sign Recognition</a:t>
            </a:r>
            <a:endParaRPr lang="en-US" alt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5128895" y="3105150"/>
            <a:ext cx="609600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  <a:sym typeface="+mn-ea"/>
              </a:rPr>
              <a:t>A Deep Learning-Based Image Classification Project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Presented by: </a:t>
            </a:r>
            <a:r>
              <a:rPr lang="en-US" sz="17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MUHAMMAD MARZAN HUSSAIN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Department of CSE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Date: 10. 07. 2025</a:t>
            </a:r>
            <a:endParaRPr lang="en-US" sz="17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endParaRPr lang="en-US" alt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0" y="3072765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000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Any Questions!</a:t>
            </a:r>
            <a:endParaRPr lang="en-US" sz="4000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7" name="Text 0"/>
          <p:cNvSpPr/>
          <p:nvPr/>
        </p:nvSpPr>
        <p:spPr>
          <a:xfrm>
            <a:off x="635" y="515620"/>
            <a:ext cx="12191365" cy="7124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Thank You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08094" y="1622504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Introduction to TSR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8094" y="2768481"/>
            <a:ext cx="541615" cy="541615"/>
          </a:xfrm>
          <a:prstGeom prst="rect">
            <a:avLst/>
          </a:prstGeom>
        </p:spPr>
      </p:pic>
      <p:sp>
        <p:nvSpPr>
          <p:cNvPr id="6" name="Text 1"/>
          <p:cNvSpPr/>
          <p:nvPr>
            <p:custDataLst>
              <p:tags r:id="rId3"/>
            </p:custDataLst>
          </p:nvPr>
        </p:nvSpPr>
        <p:spPr>
          <a:xfrm>
            <a:off x="30809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What is TSR?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>
            <p:custDataLst>
              <p:tags r:id="rId4"/>
            </p:custDataLst>
          </p:nvPr>
        </p:nvSpPr>
        <p:spPr>
          <a:xfrm>
            <a:off x="30797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Classifying traffic signs from images using computer vision.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769604" y="2768481"/>
            <a:ext cx="541615" cy="541615"/>
          </a:xfrm>
          <a:prstGeom prst="rect">
            <a:avLst/>
          </a:prstGeom>
        </p:spPr>
      </p:pic>
      <p:sp>
        <p:nvSpPr>
          <p:cNvPr id="9" name="Text 3"/>
          <p:cNvSpPr/>
          <p:nvPr>
            <p:custDataLst>
              <p:tags r:id="rId7"/>
            </p:custDataLst>
          </p:nvPr>
        </p:nvSpPr>
        <p:spPr>
          <a:xfrm>
            <a:off x="4769604" y="3580844"/>
            <a:ext cx="2940487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Why is it important?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4"/>
          <p:cNvSpPr/>
          <p:nvPr>
            <p:custDataLst>
              <p:tags r:id="rId8"/>
            </p:custDataLst>
          </p:nvPr>
        </p:nvSpPr>
        <p:spPr>
          <a:xfrm>
            <a:off x="4769485" y="4067175"/>
            <a:ext cx="3868420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Crucial for autonomous vehicles and driver assistance systems.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231114" y="2768481"/>
            <a:ext cx="541615" cy="541615"/>
          </a:xfrm>
          <a:prstGeom prst="rect">
            <a:avLst/>
          </a:prstGeom>
        </p:spPr>
      </p:pic>
      <p:sp>
        <p:nvSpPr>
          <p:cNvPr id="12" name="Text 5"/>
          <p:cNvSpPr/>
          <p:nvPr>
            <p:custDataLst>
              <p:tags r:id="rId11"/>
            </p:custDataLst>
          </p:nvPr>
        </p:nvSpPr>
        <p:spPr>
          <a:xfrm>
            <a:off x="9231114" y="3580844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Ensuring safety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6"/>
          <p:cNvSpPr/>
          <p:nvPr>
            <p:custDataLst>
              <p:tags r:id="rId12"/>
            </p:custDataLst>
          </p:nvPr>
        </p:nvSpPr>
        <p:spPr>
          <a:xfrm>
            <a:off x="9230995" y="4067175"/>
            <a:ext cx="2961005" cy="6934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Enhances road safety and compliance with traffic regulations.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65549" y="1412081"/>
            <a:ext cx="5701546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Project Objectives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>
            <p:custDataLst>
              <p:tags r:id="rId1"/>
            </p:custDataLst>
          </p:nvPr>
        </p:nvSpPr>
        <p:spPr>
          <a:xfrm>
            <a:off x="265549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>
            <p:custDataLst>
              <p:tags r:id="rId2"/>
            </p:custDataLst>
          </p:nvPr>
        </p:nvSpPr>
        <p:spPr>
          <a:xfrm>
            <a:off x="330085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>
            <p:custDataLst>
              <p:tags r:id="rId3"/>
            </p:custDataLst>
          </p:nvPr>
        </p:nvSpPr>
        <p:spPr>
          <a:xfrm>
            <a:off x="890613" y="2769608"/>
            <a:ext cx="2531017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Development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>
            <p:custDataLst>
              <p:tags r:id="rId4"/>
            </p:custDataLst>
          </p:nvPr>
        </p:nvSpPr>
        <p:spPr>
          <a:xfrm>
            <a:off x="890613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Build and train a Convolutional Neural Network.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Shape 5"/>
          <p:cNvSpPr/>
          <p:nvPr>
            <p:custDataLst>
              <p:tags r:id="rId5"/>
            </p:custDataLst>
          </p:nvPr>
        </p:nvSpPr>
        <p:spPr>
          <a:xfrm>
            <a:off x="6207302" y="270353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0" name="Text 6"/>
          <p:cNvSpPr/>
          <p:nvPr>
            <p:custDataLst>
              <p:tags r:id="rId6"/>
            </p:custDataLst>
          </p:nvPr>
        </p:nvSpPr>
        <p:spPr>
          <a:xfrm>
            <a:off x="6271839" y="273012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2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>
            <p:custDataLst>
              <p:tags r:id="rId7"/>
            </p:custDataLst>
          </p:nvPr>
        </p:nvSpPr>
        <p:spPr>
          <a:xfrm>
            <a:off x="6832367" y="2769608"/>
            <a:ext cx="292277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Accurate Classification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8"/>
          <p:cNvSpPr/>
          <p:nvPr>
            <p:custDataLst>
              <p:tags r:id="rId8"/>
            </p:custDataLst>
          </p:nvPr>
        </p:nvSpPr>
        <p:spPr>
          <a:xfrm>
            <a:off x="6832367" y="3201222"/>
            <a:ext cx="5076304" cy="30782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Classify 43 types of traffic signs with high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accuracy.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hape 9"/>
          <p:cNvSpPr/>
          <p:nvPr>
            <p:custDataLst>
              <p:tags r:id="rId9"/>
            </p:custDataLst>
          </p:nvPr>
        </p:nvSpPr>
        <p:spPr>
          <a:xfrm>
            <a:off x="265549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Text 10"/>
          <p:cNvSpPr/>
          <p:nvPr>
            <p:custDataLst>
              <p:tags r:id="rId10"/>
            </p:custDataLst>
          </p:nvPr>
        </p:nvSpPr>
        <p:spPr>
          <a:xfrm>
            <a:off x="330085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1"/>
          <p:cNvSpPr/>
          <p:nvPr>
            <p:custDataLst>
              <p:tags r:id="rId11"/>
            </p:custDataLst>
          </p:nvPr>
        </p:nvSpPr>
        <p:spPr>
          <a:xfrm>
            <a:off x="890613" y="3959798"/>
            <a:ext cx="2659349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Real-time Prediction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>
            <p:custDataLst>
              <p:tags r:id="rId12"/>
            </p:custDataLst>
          </p:nvPr>
        </p:nvSpPr>
        <p:spPr>
          <a:xfrm>
            <a:off x="890613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Enable predictions from uploaded images via a web application.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3"/>
          <p:cNvSpPr/>
          <p:nvPr>
            <p:custDataLst>
              <p:tags r:id="rId13"/>
            </p:custDataLst>
          </p:nvPr>
        </p:nvSpPr>
        <p:spPr>
          <a:xfrm>
            <a:off x="6207302" y="3893729"/>
            <a:ext cx="432777" cy="432777"/>
          </a:xfrm>
          <a:prstGeom prst="roundRect">
            <a:avLst>
              <a:gd name="adj" fmla="val 18669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Text 14"/>
          <p:cNvSpPr/>
          <p:nvPr>
            <p:custDataLst>
              <p:tags r:id="rId14"/>
            </p:custDataLst>
          </p:nvPr>
        </p:nvSpPr>
        <p:spPr>
          <a:xfrm>
            <a:off x="6271839" y="3920315"/>
            <a:ext cx="303706" cy="3796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</a:t>
            </a:r>
            <a:endParaRPr lang="en-US" sz="265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9" name="Text 15"/>
          <p:cNvSpPr/>
          <p:nvPr>
            <p:custDataLst>
              <p:tags r:id="rId15"/>
            </p:custDataLst>
          </p:nvPr>
        </p:nvSpPr>
        <p:spPr>
          <a:xfrm>
            <a:off x="6832367" y="3959798"/>
            <a:ext cx="2582075" cy="31628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Interactive Interface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6"/>
          <p:cNvSpPr/>
          <p:nvPr>
            <p:custDataLst>
              <p:tags r:id="rId16"/>
            </p:custDataLst>
          </p:nvPr>
        </p:nvSpPr>
        <p:spPr>
          <a:xfrm>
            <a:off x="6832367" y="4391412"/>
            <a:ext cx="5076304" cy="615656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Create a Streamlit-based web app for user interaction.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243205" y="514350"/>
            <a:ext cx="4650105" cy="55689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Dataset Overview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230505" y="1746885"/>
            <a:ext cx="5132705" cy="54229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project utilises the widely-recognised GTSRB (German Traffic Sign Recognition Benchmark) dataset.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29845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39,209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29845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Total images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3580130" y="279209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43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3580130" y="377761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Traffic sign classes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1939290" y="4774565"/>
            <a:ext cx="2456180" cy="55880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5600"/>
              </a:lnSpc>
              <a:buNone/>
            </a:pPr>
            <a:r>
              <a:rPr lang="en-US" sz="56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128x128</a:t>
            </a:r>
            <a:endParaRPr lang="en-US" sz="56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7"/>
          <p:cNvSpPr/>
          <p:nvPr/>
        </p:nvSpPr>
        <p:spPr>
          <a:xfrm>
            <a:off x="1939290" y="5760085"/>
            <a:ext cx="2456180" cy="2711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ctr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Image size in pixels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Object 1"/>
          <p:cNvGraphicFramePr/>
          <p:nvPr/>
        </p:nvGraphicFramePr>
        <p:xfrm>
          <a:off x="6504305" y="0"/>
          <a:ext cx="568706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2133600" imgH="1952625" progId="Paint.Picture">
                  <p:embed/>
                </p:oleObj>
              </mc:Choice>
              <mc:Fallback>
                <p:oleObj name="" r:id="rId1" imgW="2133600" imgH="19526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504305" y="0"/>
                        <a:ext cx="568706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1810" y="1746885"/>
            <a:ext cx="5132705" cy="3828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91135" y="955040"/>
            <a:ext cx="4662805" cy="2959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Data Preprocessing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Shape 1"/>
          <p:cNvSpPr/>
          <p:nvPr/>
        </p:nvSpPr>
        <p:spPr>
          <a:xfrm>
            <a:off x="191135" y="242633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407670" y="2859405"/>
            <a:ext cx="233172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Extraction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407670" y="3345180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ZIP files extracted from Google Drive.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8" name="Shape 4"/>
          <p:cNvSpPr/>
          <p:nvPr/>
        </p:nvSpPr>
        <p:spPr>
          <a:xfrm>
            <a:off x="6829425" y="2101215"/>
            <a:ext cx="5157470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7045960" y="2534285"/>
            <a:ext cx="240220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Structure Flattening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045960" y="3020695"/>
            <a:ext cx="4941570" cy="14478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Nested directory structure organised for 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processing.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191135" y="4396105"/>
            <a:ext cx="529526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407670" y="4829175"/>
            <a:ext cx="2971165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Auto-labeling &amp; Batching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407670" y="5314950"/>
            <a:ext cx="494157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highlight>
                  <a:srgbClr val="D5DCF6"/>
                </a:highlight>
                <a:latin typeface="Arial" panose="020B0604020202020204" pitchFamily="34" charset="0"/>
                <a:ea typeface="Consolas" panose="020B0609020204030204" pitchFamily="34" charset="-122"/>
                <a:cs typeface="Arial" panose="020B0604020202020204" pitchFamily="34" charset="0"/>
              </a:rPr>
              <a:t>image_dataset_from_directory()</a:t>
            </a: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used for efficiency.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6829425" y="4070985"/>
            <a:ext cx="5158105" cy="139700"/>
          </a:xfrm>
          <a:prstGeom prst="roundRect">
            <a:avLst>
              <a:gd name="adj" fmla="val 42017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7045960" y="4504055"/>
            <a:ext cx="2494280" cy="14795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Categorical Labelling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045960" y="4990465"/>
            <a:ext cx="4941570" cy="2870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Applied with shuffling for both training and validation sets.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224853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204907" y="2351921"/>
            <a:ext cx="7027664" cy="70997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CNN Model Architecture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204907" y="3385622"/>
            <a:ext cx="13119497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Our Convolutional Neural Network is designed for robust image classification.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204907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Input: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128x128 RGB images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04907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Layers: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204907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4 convolutional blocks (Conv2D + MaxPool)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204907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Flatten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204907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Dense layer with 1500 units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204907" y="6271697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Output layer with 43 units (Softmax)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035522" y="4167862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Optimizer: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Adam (learning rate=0.0001)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035522" y="4588629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SzPct val="100000"/>
              <a:buNone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Loss Function:</a:t>
            </a: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 Categorical Crossentropy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7035522" y="5009396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b="1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Activation Functions:</a:t>
            </a:r>
            <a:endParaRPr lang="en-US" sz="1650" b="1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7035522" y="5430163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ReLU for hidden layers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7035522" y="5850930"/>
            <a:ext cx="6296501" cy="345281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Softmax for the output layer</a:t>
            </a:r>
            <a:endParaRPr lang="en-US" sz="16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317500" y="2529205"/>
            <a:ext cx="5431155" cy="66230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4850"/>
              </a:lnSpc>
              <a:buNone/>
            </a:pPr>
            <a:r>
              <a:rPr lang="en-US" sz="38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Model Summary</a:t>
            </a:r>
            <a:endParaRPr lang="en-US" sz="38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317500" y="3522345"/>
            <a:ext cx="14628495" cy="32194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Detailed breakdown of the CNN's layers and parameters.</a:t>
            </a:r>
            <a:endParaRPr lang="en-US" sz="145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2" name="Object 11"/>
          <p:cNvGraphicFramePr/>
          <p:nvPr/>
        </p:nvGraphicFramePr>
        <p:xfrm>
          <a:off x="5807075" y="0"/>
          <a:ext cx="6384925" cy="68573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1" imgW="5819775" imgH="6162675" progId="Paint.Picture">
                  <p:embed/>
                </p:oleObj>
              </mc:Choice>
              <mc:Fallback>
                <p:oleObj name="" r:id="rId1" imgW="5819775" imgH="6162675" progId="Paint.Picture">
                  <p:embed/>
                  <p:pic>
                    <p:nvPicPr>
                      <p:cNvPr id="0" name="Picture 1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07075" y="0"/>
                        <a:ext cx="6384925" cy="68573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0"/>
          <p:cNvSpPr/>
          <p:nvPr/>
        </p:nvSpPr>
        <p:spPr>
          <a:xfrm>
            <a:off x="150614" y="388620"/>
            <a:ext cx="6263997" cy="71270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5600"/>
              </a:lnSpc>
              <a:buNone/>
            </a:pPr>
            <a:r>
              <a:rPr lang="en-US" sz="445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Performance</a:t>
            </a:r>
            <a:endParaRPr lang="en-US" sz="4450" dirty="0">
              <a:solidFill>
                <a:srgbClr val="1F1E1E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50614" y="1534597"/>
            <a:ext cx="13113782" cy="346710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 demonstrated strong performance during training over 10 epochs.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sp>
        <p:nvSpPr>
          <p:cNvPr id="13" name="Shape 8"/>
          <p:cNvSpPr/>
          <p:nvPr/>
        </p:nvSpPr>
        <p:spPr>
          <a:xfrm>
            <a:off x="637699" y="2346166"/>
            <a:ext cx="5290780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4" name="Shape 9"/>
          <p:cNvSpPr/>
          <p:nvPr/>
        </p:nvSpPr>
        <p:spPr>
          <a:xfrm>
            <a:off x="637699" y="2346166"/>
            <a:ext cx="5264229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5" name="Text 10"/>
          <p:cNvSpPr/>
          <p:nvPr/>
        </p:nvSpPr>
        <p:spPr>
          <a:xfrm>
            <a:off x="6090880" y="2346166"/>
            <a:ext cx="839391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99.9%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6" name="Text 11"/>
          <p:cNvSpPr/>
          <p:nvPr/>
        </p:nvSpPr>
        <p:spPr>
          <a:xfrm>
            <a:off x="637699" y="2887543"/>
            <a:ext cx="2850713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Training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637699" y="3893622"/>
            <a:ext cx="5290304" cy="270748"/>
          </a:xfrm>
          <a:prstGeom prst="roundRect">
            <a:avLst>
              <a:gd name="adj" fmla="val 33610"/>
            </a:avLst>
          </a:prstGeom>
          <a:solidFill>
            <a:srgbClr val="D5DCF6"/>
          </a:solidFill>
          <a:ln w="7620">
            <a:solidFill>
              <a:srgbClr val="BBC2DC"/>
            </a:solidFill>
            <a:prstDash val="solid"/>
          </a:ln>
        </p:spPr>
      </p:sp>
      <p:sp>
        <p:nvSpPr>
          <p:cNvPr id="18" name="Shape 13"/>
          <p:cNvSpPr/>
          <p:nvPr/>
        </p:nvSpPr>
        <p:spPr>
          <a:xfrm>
            <a:off x="637699" y="3893622"/>
            <a:ext cx="5105043" cy="270748"/>
          </a:xfrm>
          <a:prstGeom prst="roundRect">
            <a:avLst>
              <a:gd name="adj" fmla="val 33610"/>
            </a:avLst>
          </a:prstGeom>
          <a:solidFill>
            <a:srgbClr val="1A2D7A"/>
          </a:solidFill>
        </p:spPr>
      </p:sp>
      <p:sp>
        <p:nvSpPr>
          <p:cNvPr id="19" name="Text 14"/>
          <p:cNvSpPr/>
          <p:nvPr/>
        </p:nvSpPr>
        <p:spPr>
          <a:xfrm>
            <a:off x="6090404" y="3893622"/>
            <a:ext cx="839867" cy="270748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99.6%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0" name="Text 15"/>
          <p:cNvSpPr/>
          <p:nvPr/>
        </p:nvSpPr>
        <p:spPr>
          <a:xfrm>
            <a:off x="637699" y="4434999"/>
            <a:ext cx="2873216" cy="356235"/>
          </a:xfrm>
          <a:prstGeom prst="rect">
            <a:avLst/>
          </a:prstGeom>
          <a:noFill/>
        </p:spPr>
        <p:txBody>
          <a:bodyPr wrap="none" lIns="0" tIns="0" rIns="0" bIns="0" rtlCol="0" anchor="t"/>
          <a:p>
            <a:pPr marL="0" indent="0" algn="l">
              <a:lnSpc>
                <a:spcPts val="2800"/>
              </a:lnSpc>
              <a:buNone/>
            </a:pPr>
            <a:r>
              <a:rPr lang="en-US" sz="22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</a:rPr>
              <a:t>Validation Accuracy</a:t>
            </a:r>
            <a:endParaRPr lang="en-US" sz="22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</p:txBody>
      </p:sp>
      <p:sp>
        <p:nvSpPr>
          <p:cNvPr id="21" name="Text 16"/>
          <p:cNvSpPr/>
          <p:nvPr/>
        </p:nvSpPr>
        <p:spPr>
          <a:xfrm>
            <a:off x="637699" y="5034955"/>
            <a:ext cx="6292572" cy="104013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B3535"/>
                </a:solidFill>
                <a:latin typeface="Arial" panose="020B0604020202020204" pitchFamily="34" charset="0"/>
                <a:ea typeface="Sora Light" pitchFamily="34" charset="-122"/>
                <a:cs typeface="Arial" panose="020B0604020202020204" pitchFamily="34" charset="0"/>
              </a:rPr>
              <a:t>The model's accuracy improved consistently across epochs, indicating effective learning and generalisation without significant overfitting.</a:t>
            </a:r>
            <a:endParaRPr lang="en-US" sz="1700" dirty="0">
              <a:solidFill>
                <a:srgbClr val="3B3535"/>
              </a:solidFill>
              <a:latin typeface="Arial" panose="020B0604020202020204" pitchFamily="34" charset="0"/>
              <a:ea typeface="Sora Light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Object 5"/>
          <p:cNvGraphicFramePr/>
          <p:nvPr/>
        </p:nvGraphicFramePr>
        <p:xfrm>
          <a:off x="7533640" y="0"/>
          <a:ext cx="4657725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2133600" imgH="1952625" progId="Paint.Picture">
                  <p:embed/>
                </p:oleObj>
              </mc:Choice>
              <mc:Fallback>
                <p:oleObj name="" r:id="rId1" imgW="2133600" imgH="1952625" progId="Paint.Picture">
                  <p:embed/>
                  <p:pic>
                    <p:nvPicPr>
                      <p:cNvPr id="0" name="Picture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533640" y="0"/>
                        <a:ext cx="4657725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/>
          <p:nvPr/>
        </p:nvGraphicFramePr>
        <p:xfrm>
          <a:off x="7533640" y="1450340"/>
          <a:ext cx="4657725" cy="39566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3" imgW="5486400" imgH="4333875" progId="Paint.Picture">
                  <p:embed/>
                </p:oleObj>
              </mc:Choice>
              <mc:Fallback>
                <p:oleObj name="" r:id="rId3" imgW="5486400" imgH="4333875" progId="Paint.Picture">
                  <p:embed/>
                  <p:pic>
                    <p:nvPicPr>
                      <p:cNvPr id="0" name="Picture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33640" y="1450340"/>
                        <a:ext cx="4657725" cy="39566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23837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28270" y="2417445"/>
            <a:ext cx="5534660" cy="481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dirty="0">
                <a:solidFill>
                  <a:srgbClr val="1F1E1E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Conclusion &amp; Future Work</a:t>
            </a:r>
            <a:endParaRPr lang="en-US" sz="42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6" name="Text 1"/>
          <p:cNvSpPr/>
          <p:nvPr/>
        </p:nvSpPr>
        <p:spPr>
          <a:xfrm>
            <a:off x="128270" y="3345815"/>
            <a:ext cx="2390140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Key Accomplishments</a:t>
            </a: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7" name="Text 2"/>
          <p:cNvSpPr/>
          <p:nvPr/>
        </p:nvSpPr>
        <p:spPr>
          <a:xfrm>
            <a:off x="128270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Successfully trained CNN for 43 traffic sign classes.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28270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Achieved strong validation accuracy.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28270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Developed an interactive Streamlit web application for real-time testing.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28270" y="561530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This project lays the groundwork for more advanced autonomous vehicle systems.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6961505" y="3345815"/>
            <a:ext cx="2238375" cy="2406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3B3535"/>
                </a:solidFill>
                <a:latin typeface="Arial" panose="020B0604020202020204" pitchFamily="34" charset="0"/>
                <a:ea typeface="Alexandria Semi Bold" pitchFamily="34" charset="-122"/>
                <a:cs typeface="Arial" panose="020B0604020202020204" pitchFamily="34" charset="0"/>
                <a:sym typeface="+mn-ea"/>
              </a:rPr>
              <a:t>Future Directions</a:t>
            </a:r>
            <a:endParaRPr lang="en-US" sz="2100" dirty="0">
              <a:solidFill>
                <a:srgbClr val="3B3535"/>
              </a:solidFill>
              <a:latin typeface="Arial" panose="020B0604020202020204" pitchFamily="34" charset="0"/>
              <a:ea typeface="Alexandria Semi Bold" pitchFamily="34" charset="-122"/>
              <a:cs typeface="Arial" panose="020B0604020202020204" pitchFamily="34" charset="0"/>
            </a:endParaRPr>
          </a:p>
          <a:p>
            <a:pPr marL="0" indent="0" algn="l">
              <a:lnSpc>
                <a:spcPts val="2600"/>
              </a:lnSpc>
              <a:buNone/>
            </a:pPr>
            <a:endParaRPr lang="en-US" sz="2100" dirty="0">
              <a:solidFill>
                <a:srgbClr val="3257B8"/>
              </a:solidFill>
              <a:latin typeface="Arial" panose="020B0604020202020204" pitchFamily="34" charset="0"/>
              <a:ea typeface="Roboto Slab" pitchFamily="34" charset="-122"/>
              <a:cs typeface="Arial" panose="020B0604020202020204" pitchFamily="34" charset="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6961505" y="38963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Implement live camera feed prediction.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6961505" y="4315460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Integrate diverse datasets from other countries.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6961505" y="4733925"/>
            <a:ext cx="5251450" cy="492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Add bounding box detection for comprehensive object recognition.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15" name="Text 10"/>
          <p:cNvSpPr/>
          <p:nvPr/>
        </p:nvSpPr>
        <p:spPr>
          <a:xfrm>
            <a:off x="6961505" y="5497195"/>
            <a:ext cx="5251450" cy="24701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650" dirty="0">
                <a:solidFill>
                  <a:srgbClr val="15213F"/>
                </a:solidFill>
                <a:latin typeface="Arial" panose="020B0604020202020204" pitchFamily="34" charset="0"/>
                <a:ea typeface="Roboto" panose="02000000000000000000" pitchFamily="34" charset="-122"/>
                <a:cs typeface="Arial" panose="020B0604020202020204" pitchFamily="34" charset="0"/>
              </a:rPr>
              <a:t>Explore transfer learning for enhanced performance.</a:t>
            </a:r>
            <a:endParaRPr lang="en-US" sz="1650" dirty="0">
              <a:solidFill>
                <a:srgbClr val="15213F"/>
              </a:solidFill>
              <a:latin typeface="Arial" panose="020B0604020202020204" pitchFamily="34" charset="0"/>
              <a:ea typeface="Roboto" panose="02000000000000000000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tags/tag1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1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6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7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8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19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20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1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2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3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4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25.xml><?xml version="1.0" encoding="utf-8"?>
<p:tagLst xmlns:p="http://schemas.openxmlformats.org/presentationml/2006/main">
  <p:tag name="KSO_WM_DIAGRAM_VIRTUALLY_FRAME" val="{&quot;height&quot;:269.84062992125985,&quot;left&quot;:20.909370078740153,&quot;top&quot;:201.42188976377952,&quot;width&quot;:916.7812598425201}"/>
</p:tagLst>
</file>

<file path=ppt/tags/tag3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4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5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6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7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8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ags/tag9.xml><?xml version="1.0" encoding="utf-8"?>
<p:tagLst xmlns:p="http://schemas.openxmlformats.org/presentationml/2006/main">
  <p:tag name="KSO_WM_DIAGRAM_VIRTUALLY_FRAME" val="{&quot;height&quot;:156.85937007874017,&quot;left&quot;:6.9,&quot;top&quot;:217.99062992125982,&quot;width&quot;:1032.5906299212597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2457</Words>
  <Application>WPS Presentation</Application>
  <PresentationFormat>Widescreen</PresentationFormat>
  <Paragraphs>156</Paragraphs>
  <Slides>10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10</vt:i4>
      </vt:variant>
    </vt:vector>
  </HeadingPairs>
  <TitlesOfParts>
    <vt:vector size="28" baseType="lpstr">
      <vt:lpstr>Arial</vt:lpstr>
      <vt:lpstr>SimSun</vt:lpstr>
      <vt:lpstr>Wingdings</vt:lpstr>
      <vt:lpstr>Alexandria Semi Bold</vt:lpstr>
      <vt:lpstr>Sora Light</vt:lpstr>
      <vt:lpstr>Consolas</vt:lpstr>
      <vt:lpstr>Roboto Slab</vt:lpstr>
      <vt:lpstr>Roboto</vt:lpstr>
      <vt:lpstr>Microsoft YaHei</vt:lpstr>
      <vt:lpstr>Arial Unicode MS</vt:lpstr>
      <vt:lpstr>Calibri Light</vt:lpstr>
      <vt:lpstr>Calibri</vt:lpstr>
      <vt:lpstr>Times New Roman</vt:lpstr>
      <vt:lpstr>Office Theme</vt:lpstr>
      <vt:lpstr>Paint.Picture</vt:lpstr>
      <vt:lpstr>Paint.Picture</vt:lpstr>
      <vt:lpstr>Paint.Picture</vt:lpstr>
      <vt:lpstr>Paint.Picture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Marzan Hussain</cp:lastModifiedBy>
  <cp:revision>23</cp:revision>
  <dcterms:created xsi:type="dcterms:W3CDTF">2025-07-08T13:43:00Z</dcterms:created>
  <dcterms:modified xsi:type="dcterms:W3CDTF">2025-07-09T00:39:17Z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BEB0728349A844ECBA5E3E3E50407F3D_11</vt:lpwstr>
  </property>
  <property fmtid="{D5CDD505-2E9C-101B-9397-08002B2CF9AE}" pid="3" name="KSOProductBuildVer">
    <vt:lpwstr>2057-12.2.0.21931</vt:lpwstr>
  </property>
</Properties>
</file>